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493" r:id="rId3"/>
    <p:sldId id="548" r:id="rId4"/>
    <p:sldId id="545" r:id="rId5"/>
    <p:sldId id="496" r:id="rId6"/>
    <p:sldId id="491" r:id="rId7"/>
    <p:sldId id="494" r:id="rId8"/>
    <p:sldId id="497" r:id="rId9"/>
    <p:sldId id="533" r:id="rId10"/>
    <p:sldId id="546" r:id="rId11"/>
    <p:sldId id="392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F9D3F2"/>
    <a:srgbClr val="FF3399"/>
    <a:srgbClr val="FCFAA4"/>
    <a:srgbClr val="009900"/>
    <a:srgbClr val="E1FFE1"/>
    <a:srgbClr val="D6EC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5827" autoAdjust="0"/>
  </p:normalViewPr>
  <p:slideViewPr>
    <p:cSldViewPr>
      <p:cViewPr varScale="1">
        <p:scale>
          <a:sx n="81" d="100"/>
          <a:sy n="81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951205E-2B22-4BD5-832A-CC51AA91A8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F9CE2-013A-496B-B169-657135F28B9E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2FF23-4155-4804-B7CD-E4B280D1037A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D9E2E-CA99-4FEF-BD43-74A521D9D173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EB968-9967-40BA-BAFD-08DB09886545}" type="slidenum">
              <a:rPr lang="en-US" altLang="zh-CN" smtClean="0">
                <a:ea typeface="宋体" charset="-122"/>
              </a:rPr>
              <a:pPr/>
              <a:t>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F31F9-66CE-46D7-8B60-C71A52AAB046}" type="slidenum">
              <a:rPr lang="en-US" altLang="zh-CN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5E1E0-B317-4E4E-B32C-1237BEDB41E4}" type="slidenum">
              <a:rPr lang="en-US" altLang="zh-CN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FA0D-7CE3-4996-939E-7F749E6392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C23D-1C76-4D59-BB84-CD5F8C2EDA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D395-9451-4EC8-9AF7-0B6DB71D7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5E5C-C13F-4D1B-B0CF-51EC2C6E13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1AAE-2D5E-4D38-A1D7-A2844E7288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B328-11DC-4B13-A552-93AD7C9644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BB3E-CCA1-4EEC-950E-0F29255C0F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A7F9-BDD1-4DD7-B98A-359C61662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5028-773D-4704-A095-D241492A4D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E5E-DE9E-4E5E-9714-85B6A3AEA5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FAA5-F491-40CE-BF6D-D56BF35037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FA80-4460-4595-A8ED-60294E5657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7FBBBCA-BDC3-4EC8-B939-0BF7B57E30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a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91440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4500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大学物理实验课程绪论</a:t>
            </a:r>
          </a:p>
        </p:txBody>
      </p:sp>
      <p:sp>
        <p:nvSpPr>
          <p:cNvPr id="23556" name="WordArt 9"/>
          <p:cNvSpPr>
            <a:spLocks noChangeArrowheads="1" noChangeShapeType="1" noTextEdit="1"/>
          </p:cNvSpPr>
          <p:nvPr/>
        </p:nvSpPr>
        <p:spPr bwMode="auto">
          <a:xfrm>
            <a:off x="3059113" y="5251450"/>
            <a:ext cx="28956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隶书"/>
                <a:ea typeface="隶书"/>
              </a:rPr>
              <a:t>福建农林大学</a:t>
            </a:r>
          </a:p>
          <a:p>
            <a:pPr algn="ctr"/>
            <a:r>
              <a:rPr lang="zh-CN" altLang="en-US" sz="28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隶书"/>
                <a:ea typeface="隶书"/>
              </a:rPr>
              <a:t>物理实验教学中心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95288" y="2997200"/>
            <a:ext cx="8605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§1. </a:t>
            </a:r>
            <a:r>
              <a:rPr kumimoji="1"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物理实验课程管理及要求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95288" y="4005263"/>
            <a:ext cx="8243887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§2. </a:t>
            </a:r>
            <a:r>
              <a:rPr kumimoji="1" lang="zh-CN" altLang="en-US" sz="4800" b="1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测量误差理论及数据处理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539750" y="1079500"/>
            <a:ext cx="79200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200000"/>
              </a:lnSpc>
              <a:buFontTx/>
              <a:buChar char="•"/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期末考试采取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现场操作考试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的方式，考试时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以操作为主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，教师提问及数据处理为辅； </a:t>
            </a:r>
          </a:p>
          <a:p>
            <a:pPr eaLnBrk="1" hangingPunct="1">
              <a:lnSpc>
                <a:spcPct val="200000"/>
              </a:lnSpc>
              <a:buFontTx/>
              <a:buChar char="•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期末总评成绩由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平时实验的综合成绩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和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期末的操作测验成绩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按照一定的比例共同构成；</a:t>
            </a:r>
          </a:p>
          <a:p>
            <a:pPr eaLnBrk="1" hangingPunct="1">
              <a:lnSpc>
                <a:spcPct val="200000"/>
              </a:lnSpc>
              <a:buFontTx/>
              <a:buChar char="•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总评成绩不合格者，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不予补考，直接重修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！ </a:t>
            </a:r>
          </a:p>
        </p:txBody>
      </p:sp>
      <p:pic>
        <p:nvPicPr>
          <p:cNvPr id="31747" name="Picture 4" descr="BD147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12775"/>
            <a:ext cx="7467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11413" y="71438"/>
            <a:ext cx="4235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1.4</a:t>
            </a:r>
            <a:r>
              <a:rPr kumimoji="1"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</a:t>
            </a:r>
            <a:r>
              <a:rPr kumimoji="1"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期末总评成绩构成</a:t>
            </a:r>
            <a:endParaRPr kumimoji="1" lang="zh-CN" altLang="en-US" sz="32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619250" y="71438"/>
            <a:ext cx="64436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1.5</a:t>
            </a:r>
            <a:r>
              <a:rPr kumimoji="1"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</a:t>
            </a:r>
            <a:r>
              <a:rPr kumimoji="1"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学生实验守则及其他注意事项</a:t>
            </a:r>
            <a:endParaRPr kumimoji="1" lang="zh-CN" altLang="en-US" dirty="0">
              <a:ea typeface="宋体" pitchFamily="2" charset="-122"/>
            </a:endParaRPr>
          </a:p>
        </p:txBody>
      </p:sp>
      <p:pic>
        <p:nvPicPr>
          <p:cNvPr id="32771" name="Picture 7" descr="BD147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12775"/>
            <a:ext cx="7467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60363" y="792163"/>
            <a:ext cx="8280400" cy="56435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(1)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上课时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无故迟到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l0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分钟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以上，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禁止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进入实验室，需另找时间补做；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(2)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进入实验室后，在指导教师讲解前，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不得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随意触碰仪器；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(3)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实验开始时，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首先检查和熟悉仪器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，根据仪器操作规程正确调试；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(4)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实验过程中，应集中精力仔细观察和思考所研究的物理现象，根据实验内容和步骤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实事求是地记录实验数据，不得随意拼凑纂改原始数据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；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(5)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实验过程中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如发生仪器损坏以及其他异常情况应及时报告指导教师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；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(6)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没来做实验却上交实验报告的同学，属作弊行为，此项实验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零分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； 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(7)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实验报告被发现存在雷同以及抄袭现象的同学，一律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零分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； </a:t>
            </a: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(8)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缺做实验或缺交报告达总实验数的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三分之一（含以上）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的，取消其期末测验资格，且期末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总评成绩为零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；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  <a:cs typeface="Times New Roman" pitchFamily="18" charset="0"/>
            </a:endParaRPr>
          </a:p>
          <a:p>
            <a:pPr indent="304800" eaLnBrk="1" hangingPunct="1">
              <a:lnSpc>
                <a:spcPct val="140000"/>
              </a:lnSpc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(9) 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报告发放后，各位同学应自行检查报告上的分数是否与网上查到的成绩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一致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，若有出入，请及时找指导教师核实，逾期不予处理，后果自负！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1619672" y="1080000"/>
            <a:ext cx="5857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1.1  </a:t>
            </a:r>
            <a:r>
              <a:rPr lang="zh-CN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大学物理实验中心简介 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20000" y="2628000"/>
            <a:ext cx="684155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000" b="1" dirty="0"/>
              <a:t>实验中心网站：</a:t>
            </a:r>
            <a:r>
              <a:rPr lang="en-US" altLang="zh-CN" sz="3000" b="1" dirty="0">
                <a:solidFill>
                  <a:srgbClr val="FF0066"/>
                </a:solidFill>
              </a:rPr>
              <a:t>http</a:t>
            </a:r>
            <a:r>
              <a:rPr lang="en-US" altLang="zh-CN" sz="3000" b="1" dirty="0" smtClean="0">
                <a:solidFill>
                  <a:srgbClr val="FF0066"/>
                </a:solidFill>
              </a:rPr>
              <a:t>://</a:t>
            </a:r>
            <a:r>
              <a:rPr lang="en-US" altLang="zh-CN" sz="3000" b="1" dirty="0">
                <a:solidFill>
                  <a:srgbClr val="FF0066"/>
                </a:solidFill>
              </a:rPr>
              <a:t>phy.fafu.edu.cn</a:t>
            </a:r>
            <a:r>
              <a:rPr lang="en-US" altLang="zh-CN" sz="3000" b="1" dirty="0" smtClean="0">
                <a:solidFill>
                  <a:srgbClr val="FF0066"/>
                </a:solidFill>
              </a:rPr>
              <a:t>/   </a:t>
            </a:r>
            <a:endParaRPr lang="en-US" altLang="zh-CN" sz="30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000" b="1" dirty="0">
                <a:cs typeface="Times New Roman" pitchFamily="18" charset="0"/>
              </a:rPr>
              <a:t>QQ</a:t>
            </a:r>
            <a:r>
              <a:rPr lang="zh-CN" altLang="en-US" sz="3000" b="1" dirty="0">
                <a:cs typeface="Times New Roman" pitchFamily="18" charset="0"/>
              </a:rPr>
              <a:t>群：</a:t>
            </a:r>
            <a:r>
              <a:rPr lang="en-US" altLang="zh-CN" sz="3000" b="1" dirty="0">
                <a:solidFill>
                  <a:srgbClr val="FF0066"/>
                </a:solidFill>
                <a:cs typeface="Times New Roman" pitchFamily="18" charset="0"/>
              </a:rPr>
              <a:t>140553765</a:t>
            </a:r>
            <a:r>
              <a:rPr lang="en-US" altLang="zh-CN" sz="30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endParaRPr lang="en-US" altLang="zh-CN" sz="3000" dirty="0" smtClean="0">
              <a:solidFill>
                <a:srgbClr val="FF0066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请</a:t>
            </a:r>
            <a:r>
              <a:rPr lang="zh-CN" altLang="en-US" sz="3000" b="1" dirty="0">
                <a:solidFill>
                  <a:srgbClr val="0000FF"/>
                </a:solidFill>
                <a:cs typeface="Times New Roman" pitchFamily="18" charset="0"/>
              </a:rPr>
              <a:t>班委加入</a:t>
            </a: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，并修改</a:t>
            </a:r>
            <a:r>
              <a:rPr lang="zh-CN" altLang="en-US" sz="3000" b="1" dirty="0">
                <a:solidFill>
                  <a:srgbClr val="0000FF"/>
                </a:solidFill>
                <a:cs typeface="Times New Roman" pitchFamily="18" charset="0"/>
              </a:rPr>
              <a:t>群</a:t>
            </a: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名片</a:t>
            </a:r>
            <a:endParaRPr lang="en-US" altLang="zh-CN" sz="30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格式：</a:t>
            </a:r>
            <a:r>
              <a:rPr lang="en-US" altLang="zh-CN" sz="3000" b="1" dirty="0" smtClean="0">
                <a:solidFill>
                  <a:srgbClr val="0000FF"/>
                </a:solidFill>
                <a:cs typeface="Times New Roman" pitchFamily="18" charset="0"/>
              </a:rPr>
              <a:t>14</a:t>
            </a: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本部电科</a:t>
            </a:r>
            <a:r>
              <a:rPr lang="en-US" altLang="zh-CN" sz="3000" b="1" dirty="0" smtClean="0">
                <a:solidFill>
                  <a:srgbClr val="0000FF"/>
                </a:solidFill>
                <a:cs typeface="Times New Roman" pitchFamily="18" charset="0"/>
              </a:rPr>
              <a:t>1 </a:t>
            </a:r>
            <a:r>
              <a:rPr lang="en-US" altLang="zh-CN" sz="3000" b="1" dirty="0" smtClean="0">
                <a:cs typeface="Times New Roman" pitchFamily="18" charset="0"/>
              </a:rPr>
              <a:t>/</a:t>
            </a:r>
            <a:r>
              <a:rPr lang="en-US" altLang="zh-CN" sz="3000" b="1" dirty="0" smtClean="0">
                <a:solidFill>
                  <a:srgbClr val="0000FF"/>
                </a:solidFill>
                <a:cs typeface="Times New Roman" pitchFamily="18" charset="0"/>
              </a:rPr>
              <a:t> 14</a:t>
            </a:r>
            <a:r>
              <a:rPr lang="zh-CN" altLang="en-US" sz="3000" b="1" dirty="0" smtClean="0">
                <a:solidFill>
                  <a:srgbClr val="0000FF"/>
                </a:solidFill>
                <a:cs typeface="Times New Roman" pitchFamily="18" charset="0"/>
              </a:rPr>
              <a:t>金山电科</a:t>
            </a:r>
            <a:r>
              <a:rPr lang="en-US" altLang="zh-CN" sz="3000" b="1" dirty="0" smtClean="0">
                <a:solidFill>
                  <a:srgbClr val="0000FF"/>
                </a:solidFill>
                <a:cs typeface="Times New Roman" pitchFamily="18" charset="0"/>
              </a:rPr>
              <a:t>1</a:t>
            </a:r>
            <a:endParaRPr lang="en-US" altLang="zh-CN" sz="3000" b="1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000" b="1" dirty="0"/>
              <a:t>Tel</a:t>
            </a:r>
            <a:r>
              <a:rPr lang="zh-CN" altLang="en-US" sz="3000" b="1" dirty="0"/>
              <a:t>：</a:t>
            </a:r>
            <a:r>
              <a:rPr lang="en-US" altLang="zh-CN" sz="3000" b="1" dirty="0">
                <a:solidFill>
                  <a:srgbClr val="FF0066"/>
                </a:solidFill>
              </a:rPr>
              <a:t>0591-</a:t>
            </a:r>
            <a:r>
              <a:rPr lang="en-US" altLang="zh-CN" sz="3000" b="1" dirty="0">
                <a:solidFill>
                  <a:srgbClr val="FF0066"/>
                </a:solidFill>
                <a:ea typeface="宋体" charset="-122"/>
              </a:rPr>
              <a:t>83789346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20725" y="2052000"/>
            <a:ext cx="749435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3200" b="1" dirty="0"/>
              <a:t>地址：下安综合实验楼</a:t>
            </a:r>
            <a:r>
              <a:rPr lang="en-US" altLang="zh-CN" sz="3200" b="1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/>
              <a:t>号楼   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三、四 </a:t>
            </a:r>
            <a:r>
              <a:rPr lang="zh-CN" altLang="en-US" sz="3200" b="1" dirty="0" smtClean="0"/>
              <a:t>楼 </a:t>
            </a:r>
            <a:endParaRPr lang="zh-CN" altLang="en-US" sz="3200" b="1" dirty="0"/>
          </a:p>
        </p:txBody>
      </p:sp>
      <p:pic>
        <p:nvPicPr>
          <p:cNvPr id="24582" name="Picture 11" descr="Ba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0113"/>
            <a:ext cx="91440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79500" y="107950"/>
            <a:ext cx="705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§1. 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物理实验课程管理及要求</a:t>
            </a:r>
          </a:p>
        </p:txBody>
      </p:sp>
      <p:pic>
        <p:nvPicPr>
          <p:cNvPr id="24584" name="Picture 5" descr="BD1471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1728000"/>
            <a:ext cx="71993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图片201509051256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233"/>
            <a:ext cx="9144000" cy="6497533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720000" y="3168000"/>
            <a:ext cx="3960000" cy="1260000"/>
          </a:xfrm>
          <a:prstGeom prst="wedgeRoundRectCallout">
            <a:avLst>
              <a:gd name="adj1" fmla="val 8475"/>
              <a:gd name="adj2" fmla="val 67152"/>
              <a:gd name="adj3" fmla="val 16667"/>
            </a:avLst>
          </a:prstGeom>
          <a:solidFill>
            <a:srgbClr val="FCFAA4"/>
          </a:solidFill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查询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平时成绩与总评成绩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观看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预习教学视频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defRPr/>
            </a:pPr>
            <a:r>
              <a:rPr lang="zh-CN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（或扫描教材中的二维码）</a:t>
            </a:r>
            <a:endParaRPr lang="en-US" altLang="zh-CN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160000" y="4680000"/>
            <a:ext cx="2160000" cy="90000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508104" y="4680000"/>
            <a:ext cx="2160000" cy="90000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4896000" y="2808000"/>
            <a:ext cx="3780000" cy="1620000"/>
          </a:xfrm>
          <a:prstGeom prst="wedgeRoundRectCallout">
            <a:avLst>
              <a:gd name="adj1" fmla="val -8272"/>
              <a:gd name="adj2" fmla="val 62500"/>
              <a:gd name="adj3" fmla="val 16667"/>
            </a:avLst>
          </a:prstGeom>
          <a:solidFill>
            <a:srgbClr val="FCFAA4"/>
          </a:solidFill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各专业具体的实验安排表</a:t>
            </a:r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物理实验要求及数据表格</a:t>
            </a:r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各实验的课后作业说明</a:t>
            </a:r>
            <a:endParaRPr lang="en-US" altLang="zh-CN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实验报告纸</a:t>
            </a:r>
            <a:endParaRPr lang="en-US" altLang="zh-CN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64333" y="3273261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标注 9"/>
          <p:cNvSpPr/>
          <p:nvPr/>
        </p:nvSpPr>
        <p:spPr>
          <a:xfrm>
            <a:off x="5400000" y="1908000"/>
            <a:ext cx="2700000" cy="540000"/>
          </a:xfrm>
          <a:prstGeom prst="wedgeRoundRectCallout">
            <a:avLst>
              <a:gd name="adj1" fmla="val 39519"/>
              <a:gd name="adj2" fmla="val 140654"/>
              <a:gd name="adj3" fmla="val 16667"/>
            </a:avLst>
          </a:prstGeom>
          <a:solidFill>
            <a:srgbClr val="F9D3F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绪论课结束后上传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160000" y="1440000"/>
            <a:ext cx="2772000" cy="900000"/>
          </a:xfrm>
          <a:prstGeom prst="wedgeRoundRectCallout">
            <a:avLst>
              <a:gd name="adj1" fmla="val 3995"/>
              <a:gd name="adj2" fmla="val 199270"/>
              <a:gd name="adj3" fmla="val 16667"/>
            </a:avLst>
          </a:prstGeom>
          <a:solidFill>
            <a:srgbClr val="F9D3F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复习绪论所学知识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预习每个具体实验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276831" y="3996000"/>
            <a:ext cx="64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539750" y="1439863"/>
            <a:ext cx="792003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、本次绪论课结束后，第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周具体实验开始前，请务必到中心网站或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QQ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群共享中下载</a:t>
            </a: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本专业的具体实验安排表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，按照安排表上的分班顺序进行之后的实验；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每次实验必须带上相应的</a:t>
            </a: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预习报告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和</a:t>
            </a: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数据表格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，否则</a:t>
            </a: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不得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进行实验！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、若有疑问，可在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QQ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群里提出，或是电话咨询。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5603" name="Group 17"/>
          <p:cNvGrpSpPr>
            <a:grpSpLocks/>
          </p:cNvGrpSpPr>
          <p:nvPr/>
        </p:nvGrpSpPr>
        <p:grpSpPr bwMode="auto">
          <a:xfrm>
            <a:off x="395288" y="476250"/>
            <a:ext cx="1366837" cy="649288"/>
            <a:chOff x="238" y="1367"/>
            <a:chExt cx="1226" cy="358"/>
          </a:xfrm>
        </p:grpSpPr>
        <p:sp>
          <p:nvSpPr>
            <p:cNvPr id="7172" name="Rectangle 18"/>
            <p:cNvSpPr>
              <a:spLocks noChangeArrowheads="1"/>
            </p:cNvSpPr>
            <p:nvPr/>
          </p:nvSpPr>
          <p:spPr bwMode="auto">
            <a:xfrm>
              <a:off x="238" y="1367"/>
              <a:ext cx="1226" cy="3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kumimoji="1" lang="zh-CN" altLang="en-US">
                <a:ea typeface="隶书" pitchFamily="49" charset="-122"/>
              </a:endParaRPr>
            </a:p>
          </p:txBody>
        </p:sp>
        <p:sp>
          <p:nvSpPr>
            <p:cNvPr id="2560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00" y="1408"/>
              <a:ext cx="1075" cy="2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华文中宋"/>
                  <a:ea typeface="华文中宋"/>
                </a:rPr>
                <a:t>注意：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720725" y="1295400"/>
            <a:ext cx="3313113" cy="1555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物理实验课的三个环节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4500563" y="900113"/>
            <a:ext cx="424815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(1</a:t>
            </a:r>
            <a:r>
              <a:rPr kumimoji="1"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) 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课前预习</a:t>
            </a:r>
            <a:endParaRPr kumimoji="1" lang="zh-CN" altLang="en-US" sz="4000" b="1" dirty="0"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4500563" y="1800225"/>
            <a:ext cx="314642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(2</a:t>
            </a:r>
            <a:r>
              <a:rPr kumimoji="1"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) 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课堂操作</a:t>
            </a:r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4500563" y="2700338"/>
            <a:ext cx="3432175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1"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(3) </a:t>
            </a:r>
            <a:r>
              <a:rPr kumimoji="1"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华文行楷" pitchFamily="2" charset="-122"/>
                <a:cs typeface="Times New Roman" pitchFamily="18" charset="0"/>
              </a:rPr>
              <a:t>课后总结</a:t>
            </a:r>
            <a:endParaRPr kumimoji="1" lang="zh-CN" altLang="en-US" sz="2800"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26630" name="AutoShape 9"/>
          <p:cNvSpPr>
            <a:spLocks/>
          </p:cNvSpPr>
          <p:nvPr/>
        </p:nvSpPr>
        <p:spPr bwMode="auto">
          <a:xfrm>
            <a:off x="4140200" y="1152525"/>
            <a:ext cx="252413" cy="2159000"/>
          </a:xfrm>
          <a:prstGeom prst="leftBrace">
            <a:avLst>
              <a:gd name="adj1" fmla="val 34649"/>
              <a:gd name="adj2" fmla="val 45236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60363" y="3419475"/>
            <a:ext cx="8280400" cy="162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10000"/>
              </a:spcBef>
              <a:buFontTx/>
              <a:buChar char="•"/>
              <a:defRPr/>
            </a:pPr>
            <a:r>
              <a:rPr kumimoji="1"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借助教材或仪器说明书正确地使用仪器；</a:t>
            </a:r>
          </a:p>
          <a:p>
            <a:pPr marL="342900" indent="-342900" eaLnBrk="1" hangingPunct="1">
              <a:spcBef>
                <a:spcPct val="10000"/>
              </a:spcBef>
              <a:buFontTx/>
              <a:buChar char="•"/>
              <a:defRPr/>
            </a:pPr>
            <a:r>
              <a:rPr kumimoji="1"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运用物理学理论对实验现象进行初步的分析和判断；</a:t>
            </a:r>
          </a:p>
          <a:p>
            <a:pPr marL="342900" indent="-342900" eaLnBrk="1" hangingPunct="1">
              <a:spcBef>
                <a:spcPct val="10000"/>
              </a:spcBef>
              <a:buFontTx/>
              <a:buChar char="•"/>
              <a:defRPr/>
            </a:pP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正确记录和处理实验数据，说明实验结果，撰写合格的实验报告。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1439863" y="107950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1.2</a:t>
            </a:r>
            <a:r>
              <a:rPr kumimoji="1" lang="en-US" altLang="zh-C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</a:t>
            </a:r>
            <a:r>
              <a:rPr kumimoji="1"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物理实验课的基本程序和要求</a:t>
            </a:r>
          </a:p>
        </p:txBody>
      </p:sp>
      <p:pic>
        <p:nvPicPr>
          <p:cNvPr id="26633" name="Picture 12" descr="BD147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720725"/>
            <a:ext cx="7467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60363" y="5222875"/>
            <a:ext cx="7521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 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实验报告纸由学校统一制作 ，到</a:t>
            </a:r>
            <a:r>
              <a:rPr kumimoji="1"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教材科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领取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60363" y="5762625"/>
            <a:ext cx="779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kumimoji="1"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 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平时实验成绩由</a:t>
            </a:r>
            <a:r>
              <a:rPr kumimoji="1"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课堂成绩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和</a:t>
            </a:r>
            <a:r>
              <a:rPr kumimoji="1"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课后成绩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共同构成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C:\Users\Administrator\AppData\Roaming\Tencent\Users\15967337\QQ\WinTemp\RichOle\]PB2~U02R$[WZ)C)BYX3F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5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5040313" y="720725"/>
            <a:ext cx="38877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        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课前</a:t>
            </a:r>
            <a:r>
              <a:rPr kumimoji="1"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必须认真</a:t>
            </a:r>
            <a:r>
              <a:rPr kumimoji="1"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阅读教材，观看实验教学视频</a:t>
            </a:r>
            <a:r>
              <a:rPr kumimoji="1"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及有关参考资料，明确实验目的，着重理解</a:t>
            </a:r>
            <a:r>
              <a:rPr kumimoji="1"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实验原理，测量方法和实验内容、步骤及注意事项</a:t>
            </a:r>
            <a:r>
              <a:rPr kumimoji="1"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并于</a:t>
            </a:r>
            <a:r>
              <a:rPr kumimoji="1"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课前在报告纸的第</a:t>
            </a:r>
            <a:r>
              <a:rPr kumimoji="1"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2</a:t>
            </a:r>
            <a:r>
              <a:rPr kumimoji="1"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页上写好预习报告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，内容见左图，注意</a:t>
            </a:r>
            <a:r>
              <a:rPr kumimoji="1" lang="zh-CN" alt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评分重点</a:t>
            </a:r>
            <a:r>
              <a:rPr kumimoji="1" lang="zh-CN" altLang="en-US" sz="2000" dirty="0">
                <a:solidFill>
                  <a:srgbClr val="FF3399"/>
                </a:solidFill>
                <a:ea typeface="宋体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4932363" y="179388"/>
            <a:ext cx="395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一、课前</a:t>
            </a:r>
            <a:r>
              <a:rPr kumimoji="1" lang="en-US" altLang="zh-C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——</a:t>
            </a:r>
            <a:r>
              <a:rPr kumimoji="1"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写出预习报告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5040313" y="4068763"/>
            <a:ext cx="38877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        实验时，进入教室后应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首先上交预习报告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，指导教师将及时评阅、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盖章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后发放；</a:t>
            </a:r>
          </a:p>
          <a:p>
            <a:pPr eaLnBrk="1" hangingPunct="1">
              <a:defRPr/>
            </a:pPr>
            <a:r>
              <a:rPr kumimoji="1" lang="zh-CN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        没有带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或</a:t>
            </a:r>
            <a:r>
              <a:rPr kumimoji="1" lang="zh-CN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没有完成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预习报告的同学，</a:t>
            </a:r>
            <a:r>
              <a:rPr kumimoji="1" lang="zh-CN" altLang="en-US" sz="28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不得进行实验！</a:t>
            </a:r>
            <a:endParaRPr kumimoji="1" lang="zh-CN" altLang="en-US" b="1" dirty="0">
              <a:solidFill>
                <a:srgbClr val="800000"/>
              </a:solidFill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1" name="爆炸形 1 20"/>
          <p:cNvSpPr/>
          <p:nvPr/>
        </p:nvSpPr>
        <p:spPr>
          <a:xfrm rot="20409153">
            <a:off x="5295900" y="3155950"/>
            <a:ext cx="1744663" cy="785813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注意</a:t>
            </a:r>
          </a:p>
        </p:txBody>
      </p:sp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142875" y="639763"/>
            <a:ext cx="936625" cy="3541712"/>
            <a:chOff x="142844" y="640380"/>
            <a:chExt cx="936000" cy="3540686"/>
          </a:xfrm>
        </p:grpSpPr>
        <p:sp>
          <p:nvSpPr>
            <p:cNvPr id="12" name="矩形 11"/>
            <p:cNvSpPr/>
            <p:nvPr/>
          </p:nvSpPr>
          <p:spPr>
            <a:xfrm>
              <a:off x="144431" y="640380"/>
              <a:ext cx="755146" cy="252339"/>
            </a:xfrm>
            <a:prstGeom prst="rect">
              <a:avLst/>
            </a:prstGeom>
            <a:noFill/>
            <a:ln cmpd="thickThin">
              <a:solidFill>
                <a:srgbClr val="FF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2844" y="1240281"/>
              <a:ext cx="936000" cy="252339"/>
            </a:xfrm>
            <a:prstGeom prst="rect">
              <a:avLst/>
            </a:prstGeom>
            <a:noFill/>
            <a:ln cmpd="thickThin">
              <a:solidFill>
                <a:srgbClr val="FF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42844" y="1619583"/>
              <a:ext cx="756733" cy="252340"/>
            </a:xfrm>
            <a:prstGeom prst="rect">
              <a:avLst/>
            </a:prstGeom>
            <a:noFill/>
            <a:ln cmpd="thickThin">
              <a:solidFill>
                <a:srgbClr val="FF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4431" y="3928727"/>
              <a:ext cx="755146" cy="252339"/>
            </a:xfrm>
            <a:prstGeom prst="rect">
              <a:avLst/>
            </a:prstGeom>
            <a:noFill/>
            <a:ln cmpd="thickThin">
              <a:solidFill>
                <a:srgbClr val="FF33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" name="组合 44"/>
          <p:cNvGrpSpPr>
            <a:grpSpLocks/>
          </p:cNvGrpSpPr>
          <p:nvPr/>
        </p:nvGrpSpPr>
        <p:grpSpPr bwMode="auto">
          <a:xfrm>
            <a:off x="360363" y="2160588"/>
            <a:ext cx="1150937" cy="3490912"/>
            <a:chOff x="360000" y="2160000"/>
            <a:chExt cx="1152000" cy="3492000"/>
          </a:xfrm>
        </p:grpSpPr>
        <p:sp>
          <p:nvSpPr>
            <p:cNvPr id="18" name="椭圆 17"/>
            <p:cNvSpPr/>
            <p:nvPr/>
          </p:nvSpPr>
          <p:spPr>
            <a:xfrm rot="20378388">
              <a:off x="360000" y="2160000"/>
              <a:ext cx="1152000" cy="1151296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评分</a:t>
              </a:r>
              <a:endParaRPr lang="en-US" altLang="zh-CN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重点</a:t>
              </a:r>
            </a:p>
          </p:txBody>
        </p:sp>
        <p:sp>
          <p:nvSpPr>
            <p:cNvPr id="33" name="椭圆 32"/>
            <p:cNvSpPr/>
            <p:nvPr/>
          </p:nvSpPr>
          <p:spPr>
            <a:xfrm rot="20378388">
              <a:off x="360000" y="4500704"/>
              <a:ext cx="1152000" cy="1151296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  <a:cs typeface="Times New Roman" pitchFamily="18" charset="0"/>
                </a:rPr>
                <a:t>评分</a:t>
              </a:r>
              <a:endParaRPr lang="en-US" altLang="zh-CN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zh-CN" altLang="en-US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重点</a:t>
              </a:r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1924050" y="2054225"/>
            <a:ext cx="2719388" cy="1446213"/>
            <a:chOff x="5643570" y="3214686"/>
            <a:chExt cx="2720002" cy="1446550"/>
          </a:xfrm>
        </p:grpSpPr>
        <p:sp>
          <p:nvSpPr>
            <p:cNvPr id="34" name="圆角矩形 33"/>
            <p:cNvSpPr/>
            <p:nvPr/>
          </p:nvSpPr>
          <p:spPr>
            <a:xfrm>
              <a:off x="5643570" y="3214686"/>
              <a:ext cx="2519932" cy="1440199"/>
            </a:xfrm>
            <a:prstGeom prst="roundRect">
              <a:avLst/>
            </a:prstGeom>
            <a:solidFill>
              <a:srgbClr val="E1FFE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64213" y="3214686"/>
              <a:ext cx="2699359" cy="14465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参考数据表格中的“</a:t>
              </a:r>
              <a:r>
                <a:rPr lang="zh-CN" altLang="en-US" sz="2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预习要点</a:t>
              </a:r>
              <a:r>
                <a:rPr lang="zh-CN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”，归纳并写出原理的重点</a:t>
              </a:r>
            </a:p>
          </p:txBody>
        </p:sp>
      </p:grpSp>
      <p:grpSp>
        <p:nvGrpSpPr>
          <p:cNvPr id="5" name="组合 42"/>
          <p:cNvGrpSpPr>
            <a:grpSpLocks/>
          </p:cNvGrpSpPr>
          <p:nvPr/>
        </p:nvGrpSpPr>
        <p:grpSpPr bwMode="auto">
          <a:xfrm>
            <a:off x="1763713" y="4241800"/>
            <a:ext cx="2879725" cy="2232025"/>
            <a:chOff x="1763438" y="4286256"/>
            <a:chExt cx="2880000" cy="2232000"/>
          </a:xfrm>
        </p:grpSpPr>
        <p:sp>
          <p:nvSpPr>
            <p:cNvPr id="38" name="圆角矩形 37"/>
            <p:cNvSpPr/>
            <p:nvPr/>
          </p:nvSpPr>
          <p:spPr>
            <a:xfrm>
              <a:off x="1763438" y="4286256"/>
              <a:ext cx="2880000" cy="2232000"/>
            </a:xfrm>
            <a:prstGeom prst="roundRect">
              <a:avLst/>
            </a:prstGeom>
            <a:solidFill>
              <a:srgbClr val="E1FFE1"/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820593" y="4308481"/>
              <a:ext cx="2786328" cy="21859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认真并反复观看教学视频，记录实验内容</a:t>
              </a:r>
              <a:r>
                <a:rPr lang="zh-CN" alt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；</a:t>
              </a:r>
              <a:r>
                <a:rPr lang="zh-CN" alt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还可记录关键步骤、注意事项及实验中可能忽略之处</a:t>
              </a:r>
              <a:r>
                <a:rPr lang="zh-CN" alt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（课堂上</a:t>
              </a:r>
              <a:r>
                <a:rPr lang="zh-CN" alt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禁止</a:t>
              </a:r>
              <a:r>
                <a:rPr lang="zh-CN" altLang="en-US" sz="2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Times New Roman" pitchFamily="18" charset="0"/>
                </a:rPr>
                <a:t>播放教学视频）</a:t>
              </a:r>
              <a:endParaRPr lang="zh-CN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195513" y="6484938"/>
            <a:ext cx="360362" cy="2143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2286000" y="714375"/>
            <a:ext cx="2519363" cy="1079500"/>
          </a:xfrm>
          <a:prstGeom prst="wedgeRoundRectCallout">
            <a:avLst>
              <a:gd name="adj1" fmla="val -69952"/>
              <a:gd name="adj2" fmla="val -57272"/>
              <a:gd name="adj3" fmla="val 16667"/>
            </a:avLst>
          </a:prstGeom>
          <a:solidFill>
            <a:srgbClr val="E1FFE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在报告纸的</a:t>
            </a:r>
            <a:r>
              <a:rPr kumimoji="1"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第</a:t>
            </a:r>
            <a:r>
              <a:rPr kumimoji="1"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页</a:t>
            </a:r>
            <a:r>
              <a:rPr kumimoji="1"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写上</a:t>
            </a:r>
            <a:r>
              <a:rPr kumimoji="1"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实验名称、地点及实验当天的日期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9538" y="352425"/>
            <a:ext cx="4500562" cy="2889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40449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2" name="Picture 20" descr="C:\Users\Administrator\AppData\Roaming\Tencent\Users\15967337\QQ\WinTemp\RichOle\AM)SU$V]553@$AB8W$`D)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1439863"/>
            <a:ext cx="38877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0" y="1439863"/>
            <a:ext cx="3886200" cy="5400675"/>
            <a:chOff x="1" y="1440000"/>
            <a:chExt cx="3886253" cy="5400000"/>
          </a:xfrm>
        </p:grpSpPr>
        <p:pic>
          <p:nvPicPr>
            <p:cNvPr id="28689" name="Picture 4" descr="C:\Users\Administrator\AppData\Roaming\Tencent\Users\15967337\QQ\WinTemp\RichOle\_5)7HH~217NSYGR_`(BI@R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1440000"/>
              <a:ext cx="3886253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 bwMode="auto">
            <a:xfrm>
              <a:off x="1895502" y="6532063"/>
              <a:ext cx="360368" cy="1793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8" name="Picture 5" descr="C:\Users\Administrator\AppData\Roaming\Tencent\Users\15967337\QQ\WinTemp\RichOle\DV4CVJ_EQ6`@6DX(9Q9SQ$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39863"/>
            <a:ext cx="3886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60363" y="179388"/>
            <a:ext cx="389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二、课堂</a:t>
            </a:r>
            <a:r>
              <a:rPr kumimoji="1" lang="en-US" altLang="zh-CN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——</a:t>
            </a:r>
            <a:r>
              <a:rPr kumimoji="1"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进行实验操作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13" y="647700"/>
            <a:ext cx="8639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         按实验安排表在</a:t>
            </a:r>
            <a:r>
              <a:rPr kumimoji="1" lang="zh-CN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指定时间内、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到</a:t>
            </a:r>
            <a:r>
              <a:rPr kumimoji="1" lang="zh-CN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指定的实验室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上课</a:t>
            </a:r>
            <a:r>
              <a:rPr kumimoji="1" lang="zh-CN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；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重视实验能力培养，珍惜</a:t>
            </a:r>
            <a:r>
              <a:rPr kumimoji="1" lang="zh-CN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独立操作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的机会</a:t>
            </a:r>
            <a:endParaRPr kumimoji="1"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48600" y="1439863"/>
            <a:ext cx="1116013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原始</a:t>
            </a:r>
            <a:r>
              <a:rPr kumimoji="1" lang="zh-CN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数据表格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由实验室统一制作，交由各班各自复印，人手一份（</a:t>
            </a:r>
            <a:r>
              <a:rPr kumimoji="1" lang="en-US" altLang="zh-CN" sz="1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B5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纸，</a:t>
            </a:r>
            <a:r>
              <a:rPr kumimoji="1" lang="zh-CN" alt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可自行上网下载打印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）</a:t>
            </a:r>
            <a:endParaRPr lang="zh-CN" altLang="en-US" sz="1800" dirty="0"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625" y="1927225"/>
            <a:ext cx="3095625" cy="2508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2663825" y="1008063"/>
            <a:ext cx="4319588" cy="792162"/>
          </a:xfrm>
          <a:prstGeom prst="wedgeRoundRectCallout">
            <a:avLst>
              <a:gd name="adj1" fmla="val -41809"/>
              <a:gd name="adj2" fmla="val 65295"/>
              <a:gd name="adj3" fmla="val 16667"/>
            </a:avLst>
          </a:prstGeom>
          <a:solidFill>
            <a:srgbClr val="D6ECEE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在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数据表格上写上</a:t>
            </a:r>
            <a:r>
              <a:rPr kumimoji="1"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专业、学号、姓名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；</a:t>
            </a:r>
            <a:r>
              <a:rPr kumimoji="1" lang="en-US" altLang="zh-C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在预习报告批改完毕后</a:t>
            </a:r>
            <a:r>
              <a:rPr kumimoji="1" lang="zh-CN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，用</a:t>
            </a:r>
            <a:r>
              <a:rPr kumimoji="1" lang="zh-CN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订书钉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或</a:t>
            </a:r>
            <a:r>
              <a:rPr kumimoji="1" lang="zh-CN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胶水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等将其固定在实验报告纸</a:t>
            </a:r>
            <a:r>
              <a:rPr kumimoji="1"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第</a:t>
            </a:r>
            <a:r>
              <a:rPr kumimoji="1"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页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的“</a:t>
            </a:r>
            <a:r>
              <a:rPr kumimoji="1"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装订处</a:t>
            </a:r>
            <a:r>
              <a:rPr kumimoji="1" lang="zh-CN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563" y="3308350"/>
            <a:ext cx="252412" cy="16208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522913" y="2082800"/>
            <a:ext cx="1800225" cy="252413"/>
          </a:xfrm>
          <a:prstGeom prst="rect">
            <a:avLst/>
          </a:prstGeom>
          <a:noFill/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圆角矩形标注 25"/>
          <p:cNvSpPr/>
          <p:nvPr/>
        </p:nvSpPr>
        <p:spPr>
          <a:xfrm>
            <a:off x="642938" y="2779713"/>
            <a:ext cx="3600450" cy="792162"/>
          </a:xfrm>
          <a:prstGeom prst="wedgeRoundRectCallout">
            <a:avLst>
              <a:gd name="adj1" fmla="val 85758"/>
              <a:gd name="adj2" fmla="val -107887"/>
              <a:gd name="adj3" fmla="val 16667"/>
            </a:avLst>
          </a:prstGeom>
          <a:solidFill>
            <a:srgbClr val="D6ECEE"/>
          </a:solidFill>
          <a:ln>
            <a:solidFill>
              <a:srgbClr val="FF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按照指导教师指定的位置入座，并填写</a:t>
            </a:r>
            <a:r>
              <a:rPr kumimoji="1"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组号及同组人姓名</a:t>
            </a: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，未经教师同意，</a:t>
            </a:r>
            <a:r>
              <a:rPr kumimoji="1" lang="zh-CN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不得</a:t>
            </a: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随意更改座位或调换仪器</a:t>
            </a:r>
            <a:endParaRPr lang="zh-CN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571500" y="4565650"/>
            <a:ext cx="3240088" cy="1079500"/>
          </a:xfrm>
          <a:prstGeom prst="wedgeRoundRectCallout">
            <a:avLst>
              <a:gd name="adj1" fmla="val 105927"/>
              <a:gd name="adj2" fmla="val -90240"/>
              <a:gd name="adj3" fmla="val 16667"/>
            </a:avLst>
          </a:prstGeom>
          <a:solidFill>
            <a:srgbClr val="D6ECEE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按照实验步骤进行操作，将所得的实验数据填入相应的表格中；实验数据要</a:t>
            </a:r>
            <a:r>
              <a:rPr lang="zh-CN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实事求是</a:t>
            </a:r>
            <a:r>
              <a:rPr lang="zh-CN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，除</a:t>
            </a:r>
            <a:r>
              <a:rPr lang="zh-CN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画图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外，</a:t>
            </a:r>
            <a:r>
              <a:rPr lang="zh-CN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不得用铅笔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记录</a:t>
            </a:r>
            <a:endParaRPr lang="zh-CN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033838" y="2082800"/>
            <a:ext cx="1512887" cy="252413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" name="圆角矩形标注 29"/>
          <p:cNvSpPr/>
          <p:nvPr/>
        </p:nvSpPr>
        <p:spPr>
          <a:xfrm>
            <a:off x="5626100" y="2571750"/>
            <a:ext cx="2160588" cy="792163"/>
          </a:xfrm>
          <a:prstGeom prst="wedgeRoundRectCallout">
            <a:avLst>
              <a:gd name="adj1" fmla="val -84752"/>
              <a:gd name="adj2" fmla="val -82473"/>
              <a:gd name="adj3" fmla="val 16667"/>
            </a:avLst>
          </a:prstGeom>
          <a:solidFill>
            <a:srgbClr val="D6ECEE"/>
          </a:soli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完成后必须</a:t>
            </a:r>
            <a:r>
              <a:rPr kumimoji="1"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当场</a:t>
            </a:r>
            <a:r>
              <a:rPr kumimoji="1" lang="zh-CN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交教师审阅并</a:t>
            </a:r>
            <a:r>
              <a:rPr kumimoji="1"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打分盖章</a:t>
            </a: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zh-CN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之后方可离开</a:t>
            </a:r>
            <a:endParaRPr lang="zh-CN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6286500" y="4643438"/>
            <a:ext cx="2519363" cy="1619250"/>
          </a:xfrm>
          <a:prstGeom prst="wedgeRoundRectCallout">
            <a:avLst>
              <a:gd name="adj1" fmla="val -130995"/>
              <a:gd name="adj2" fmla="val -193766"/>
              <a:gd name="adj3" fmla="val 16667"/>
            </a:avLst>
          </a:prstGeom>
          <a:solidFill>
            <a:srgbClr val="D6ECEE"/>
          </a:soli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指</a:t>
            </a:r>
            <a:r>
              <a:rPr kumimoji="1"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课堂成绩</a:t>
            </a:r>
            <a:r>
              <a:rPr kumimoji="1"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满分为</a:t>
            </a:r>
            <a:r>
              <a:rPr lang="en-US" altLang="zh-CN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，由</a:t>
            </a: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预习报告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实验数据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共同构成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nimBg="1" autoUpdateAnimBg="0"/>
      <p:bldP spid="21" grpId="1" animBg="1"/>
      <p:bldP spid="21" grpId="2" animBg="1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0"/>
          <p:cNvGrpSpPr>
            <a:grpSpLocks/>
          </p:cNvGrpSpPr>
          <p:nvPr/>
        </p:nvGrpSpPr>
        <p:grpSpPr bwMode="auto">
          <a:xfrm>
            <a:off x="301625" y="917575"/>
            <a:ext cx="8529638" cy="5940425"/>
            <a:chOff x="1" y="918000"/>
            <a:chExt cx="8529992" cy="5940024"/>
          </a:xfrm>
        </p:grpSpPr>
        <p:pic>
          <p:nvPicPr>
            <p:cNvPr id="29713" name="Picture 19" descr="C:\Users\Administrator\AppData\Roaming\Tencent\Users\15967337\QQ\WinTemp\RichOle\DV_@YL`]9QFO)HYXCZCDK_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4498" y="918000"/>
              <a:ext cx="4275495" cy="59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4" name="Picture 20" descr="C:\Users\Administrator\AppData\Roaming\Tencent\Users\15967337\QQ\WinTemp\RichOle\I@@]5IL64@GWLW257)B$3X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918024"/>
              <a:ext cx="4275495" cy="59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0363" y="179388"/>
            <a:ext cx="450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三、课后</a:t>
            </a:r>
            <a:r>
              <a:rPr kumimoji="1"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——</a:t>
            </a:r>
            <a:r>
              <a:rPr kumimoji="1"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cs typeface="Times New Roman" pitchFamily="18" charset="0"/>
              </a:rPr>
              <a:t>撰写实验报告</a:t>
            </a:r>
          </a:p>
        </p:txBody>
      </p:sp>
      <p:sp>
        <p:nvSpPr>
          <p:cNvPr id="15" name="矩形 14"/>
          <p:cNvSpPr/>
          <p:nvPr/>
        </p:nvSpPr>
        <p:spPr>
          <a:xfrm>
            <a:off x="4967288" y="2700338"/>
            <a:ext cx="1620837" cy="1108075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按</a:t>
            </a:r>
            <a:r>
              <a:rPr kumimoji="1" lang="zh-CN" altLang="zh-CN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各实验</a:t>
            </a: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指导教师的要求完成</a:t>
            </a:r>
            <a:endParaRPr lang="zh-CN" alt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67288" y="5688013"/>
            <a:ext cx="2700337" cy="830262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对实验过程或结果进行总结</a:t>
            </a:r>
          </a:p>
        </p:txBody>
      </p:sp>
      <p:sp>
        <p:nvSpPr>
          <p:cNvPr id="17" name="矩形 16"/>
          <p:cNvSpPr/>
          <p:nvPr/>
        </p:nvSpPr>
        <p:spPr>
          <a:xfrm>
            <a:off x="900113" y="2376488"/>
            <a:ext cx="2987675" cy="2124075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原始公式、计算过程、计算结果</a:t>
            </a:r>
            <a:endParaRPr kumimoji="1" lang="en-US" altLang="zh-CN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不确定度推导与误差分析</a:t>
            </a:r>
            <a:endParaRPr lang="en-US" altLang="zh-CN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作</a:t>
            </a: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图（用</a:t>
            </a:r>
            <a:r>
              <a:rPr kumimoji="1" lang="en-US" altLang="zh-CN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Excel</a:t>
            </a: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或坐标纸作图）等</a:t>
            </a:r>
            <a:endParaRPr lang="zh-CN" altLang="en-US" sz="2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5357813" y="285750"/>
            <a:ext cx="2879725" cy="720725"/>
          </a:xfrm>
          <a:prstGeom prst="wedgeRoundRectCallout">
            <a:avLst>
              <a:gd name="adj1" fmla="val -16720"/>
              <a:gd name="adj2" fmla="val 74890"/>
              <a:gd name="adj3" fmla="val 16667"/>
            </a:avLst>
          </a:prstGeom>
          <a:solidFill>
            <a:srgbClr val="FCFAA4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在报告纸的</a:t>
            </a:r>
            <a:r>
              <a:rPr kumimoji="1" lang="zh-CN" altLang="en-US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</a:t>
            </a:r>
            <a:r>
              <a:rPr kumimoji="1" lang="en-US" altLang="zh-CN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kumimoji="1" lang="zh-CN" altLang="en-US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页</a:t>
            </a:r>
            <a:r>
              <a:rPr kumimoji="1" lang="zh-CN" alt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写上</a:t>
            </a:r>
            <a:r>
              <a:rPr kumimoji="1" lang="zh-CN" altLang="en-US" sz="2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专业、学号、姓名</a:t>
            </a:r>
            <a:endParaRPr lang="zh-CN" altLang="en-US" sz="2200" dirty="0"/>
          </a:p>
        </p:txBody>
      </p:sp>
      <p:sp>
        <p:nvSpPr>
          <p:cNvPr id="30" name="矩形 29"/>
          <p:cNvSpPr/>
          <p:nvPr/>
        </p:nvSpPr>
        <p:spPr>
          <a:xfrm>
            <a:off x="4719638" y="1185863"/>
            <a:ext cx="2232025" cy="2524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00113" y="1717675"/>
            <a:ext cx="1627187" cy="523875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数据处理</a:t>
            </a:r>
            <a:endParaRPr kumimoji="1" lang="en-US" altLang="zh-CN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67288" y="1979613"/>
            <a:ext cx="1266825" cy="523875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思考题</a:t>
            </a:r>
            <a:endParaRPr kumimoji="1" lang="en-US" altLang="zh-CN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67288" y="5111750"/>
            <a:ext cx="1628775" cy="523875"/>
          </a:xfrm>
          <a:prstGeom prst="rect">
            <a:avLst/>
          </a:prstGeom>
          <a:solidFill>
            <a:srgbClr val="FCFA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Times New Roman" pitchFamily="18" charset="0"/>
              </a:rPr>
              <a:t>实验总结</a:t>
            </a:r>
            <a:endParaRPr kumimoji="1" lang="en-US" altLang="zh-CN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38888" y="6507163"/>
            <a:ext cx="360362" cy="2143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65900" y="1384300"/>
            <a:ext cx="1800225" cy="252413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7" name="圆角矩形标注 36"/>
          <p:cNvSpPr/>
          <p:nvPr/>
        </p:nvSpPr>
        <p:spPr>
          <a:xfrm>
            <a:off x="6805613" y="3071813"/>
            <a:ext cx="2232025" cy="2160587"/>
          </a:xfrm>
          <a:prstGeom prst="wedgeRoundRectCallout">
            <a:avLst>
              <a:gd name="adj1" fmla="val -37490"/>
              <a:gd name="adj2" fmla="val -116640"/>
              <a:gd name="adj3" fmla="val 16667"/>
            </a:avLst>
          </a:prstGeom>
          <a:solidFill>
            <a:srgbClr val="FCFAA4"/>
          </a:soli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指</a:t>
            </a:r>
            <a:r>
              <a:rPr kumimoji="1" lang="zh-CN" altLang="en-US" sz="28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cs typeface="Times New Roman" pitchFamily="18" charset="0"/>
              </a:rPr>
              <a:t>课后成绩</a:t>
            </a:r>
            <a:r>
              <a:rPr kumimoji="1"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满分为</a:t>
            </a:r>
            <a:r>
              <a:rPr lang="en-US" altLang="zh-CN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cs typeface="Times New Roman" pitchFamily="18" charset="0"/>
              </a:rPr>
              <a:t>由课后作业的完成质量决定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685800" y="5341938"/>
            <a:ext cx="360045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        必须使用</a:t>
            </a:r>
            <a:r>
              <a:rPr kumimoji="1"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自己的</a:t>
            </a:r>
            <a:r>
              <a:rPr kumimoji="1"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原始数据进行数据处理，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涂改或抄袭无效，一经发现，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零分</a:t>
            </a:r>
            <a:r>
              <a:rPr lang="zh-CN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处理！</a:t>
            </a:r>
          </a:p>
        </p:txBody>
      </p:sp>
      <p:sp>
        <p:nvSpPr>
          <p:cNvPr id="39" name="爆炸形 1 38"/>
          <p:cNvSpPr/>
          <p:nvPr/>
        </p:nvSpPr>
        <p:spPr>
          <a:xfrm rot="20409153">
            <a:off x="436563" y="4572000"/>
            <a:ext cx="1817687" cy="785813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注意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D147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12775"/>
            <a:ext cx="7467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2051050" y="71438"/>
            <a:ext cx="5040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1.3</a:t>
            </a:r>
            <a:r>
              <a:rPr kumimoji="1"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</a:t>
            </a:r>
            <a:r>
              <a:rPr kumimoji="1"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实验报告的上交与发放</a:t>
            </a:r>
            <a:endParaRPr kumimoji="1" lang="zh-CN" altLang="en-US" dirty="0">
              <a:ea typeface="宋体" pitchFamily="2" charset="-122"/>
            </a:endParaRP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539750" y="1439863"/>
            <a:ext cx="4859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      上交之前应再次检查数据表格和报告纸是否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装订好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；请班委将报告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收齐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并按照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学号顺序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排列，并用橡皮筋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捆好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或夹子夹好，在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做完实验后三天内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，将报告交到</a:t>
            </a:r>
            <a:r>
              <a:rPr lang="zh-CN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四楼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走廊西侧标有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相应实验名称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的铁皮作业柜，从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柜门上方的开口投入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即可。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750" y="900113"/>
            <a:ext cx="906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上交</a:t>
            </a:r>
            <a:endParaRPr lang="zh-CN" altLang="en-US" sz="2800" dirty="0"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750" y="3779838"/>
            <a:ext cx="906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发放</a:t>
            </a:r>
            <a:endParaRPr lang="zh-CN" altLang="en-US" sz="2800" dirty="0">
              <a:ea typeface="黑体" pitchFamily="49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9750" y="4319588"/>
            <a:ext cx="48593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      教师批改之后将作业放入标有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相应专业名称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的铁皮作业柜；各专业配发一张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IC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卡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（此卡由班委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在</a:t>
            </a:r>
            <a:r>
              <a:rPr lang="zh-CN" alt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第</a:t>
            </a:r>
            <a:r>
              <a:rPr lang="en-US" altLang="zh-CN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3</a:t>
            </a:r>
            <a:r>
              <a:rPr lang="zh-CN" alt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周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上实验课时到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410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领取，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押金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20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元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）；</a:t>
            </a:r>
            <a:r>
              <a:rPr lang="zh-CN" alt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刷卡打开柜门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取走作业；发放时间不定，请时常关注。</a:t>
            </a:r>
          </a:p>
        </p:txBody>
      </p:sp>
      <p:pic>
        <p:nvPicPr>
          <p:cNvPr id="30728" name="Picture 8" descr="C:\Users\lenovo\AppData\Roaming\Tencent\Users\15967337\QQ\WinTemp\RichOle\VRL9HZ(7YT%P(30~($M@BV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900113"/>
            <a:ext cx="29432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C:\Users\lenovo\AppData\Roaming\Tencent\Users\15967337\QQ\WinTemp\RichOle\M}{G)_~_TIJ2WUJ$7W[MU}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025" y="4140200"/>
            <a:ext cx="2000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C:\Users\lenovo\AppData\Roaming\Tencent\Users\15967337\QQ\WinTemp\RichOle\T7}K8INC$`TSVZ1)D%E4QM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6050" y="4140200"/>
            <a:ext cx="10001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标注 15"/>
          <p:cNvSpPr/>
          <p:nvPr/>
        </p:nvSpPr>
        <p:spPr>
          <a:xfrm>
            <a:off x="3944938" y="3714750"/>
            <a:ext cx="1260475" cy="642938"/>
          </a:xfrm>
          <a:prstGeom prst="wedgeRoundRectCallout">
            <a:avLst>
              <a:gd name="adj1" fmla="val 110145"/>
              <a:gd name="adj2" fmla="val 52093"/>
              <a:gd name="adj3" fmla="val 16667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交作业时由此投入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7716838" y="6000750"/>
            <a:ext cx="1260475" cy="642938"/>
          </a:xfrm>
          <a:prstGeom prst="wedgeRoundRectCallout">
            <a:avLst>
              <a:gd name="adj1" fmla="val 4832"/>
              <a:gd name="adj2" fmla="val -194192"/>
              <a:gd name="adj3" fmla="val 16667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取作业时在此刷卡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643688" y="5000625"/>
            <a:ext cx="1500187" cy="642938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6600CC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FF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1259</Words>
  <Application>Microsoft Office PowerPoint</Application>
  <PresentationFormat>全屏显示(4:3)</PresentationFormat>
  <Paragraphs>98</Paragraphs>
  <Slides>11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yc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AutoBVT</cp:lastModifiedBy>
  <cp:revision>550</cp:revision>
  <dcterms:created xsi:type="dcterms:W3CDTF">2007-01-17T22:47:25Z</dcterms:created>
  <dcterms:modified xsi:type="dcterms:W3CDTF">2015-09-05T07:26:58Z</dcterms:modified>
</cp:coreProperties>
</file>