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5" r:id="rId1"/>
  </p:sldMasterIdLst>
  <p:notesMasterIdLst>
    <p:notesMasterId r:id="rId4"/>
  </p:notesMasterIdLst>
  <p:handoutMasterIdLst>
    <p:handoutMasterId r:id="rId5"/>
  </p:handoutMasterIdLst>
  <p:sldIdLst>
    <p:sldId id="258" r:id="rId2"/>
    <p:sldId id="435" r:id="rId3"/>
  </p:sldIdLst>
  <p:sldSz cx="9144000" cy="6858000" type="screen4x3"/>
  <p:notesSz cx="6815138" cy="9942513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5pPr>
    <a:lvl6pPr marL="2286000" algn="l" defTabSz="914400" rtl="0" eaLnBrk="1" latinLnBrk="0" hangingPunct="1">
      <a:defRPr kumimoji="1" sz="2400" b="1" kern="120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6pPr>
    <a:lvl7pPr marL="2743200" algn="l" defTabSz="914400" rtl="0" eaLnBrk="1" latinLnBrk="0" hangingPunct="1">
      <a:defRPr kumimoji="1" sz="2400" b="1" kern="120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7pPr>
    <a:lvl8pPr marL="3200400" algn="l" defTabSz="914400" rtl="0" eaLnBrk="1" latinLnBrk="0" hangingPunct="1">
      <a:defRPr kumimoji="1" sz="2400" b="1" kern="120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8pPr>
    <a:lvl9pPr marL="3657600" algn="l" defTabSz="914400" rtl="0" eaLnBrk="1" latinLnBrk="0" hangingPunct="1">
      <a:defRPr kumimoji="1" sz="2400" b="1" kern="120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0033CC"/>
    <a:srgbClr val="FF0000"/>
    <a:srgbClr val="FFFFFF"/>
    <a:srgbClr val="FF3300"/>
    <a:srgbClr val="CC0000"/>
    <a:srgbClr val="DEDEDE"/>
    <a:srgbClr val="FFFF99"/>
    <a:srgbClr val="008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379" autoAdjust="0"/>
    <p:restoredTop sz="94683" autoAdjust="0"/>
  </p:normalViewPr>
  <p:slideViewPr>
    <p:cSldViewPr>
      <p:cViewPr varScale="1">
        <p:scale>
          <a:sx n="89" d="100"/>
          <a:sy n="89" d="100"/>
        </p:scale>
        <p:origin x="-99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6" rIns="91411" bIns="45706" numCol="1" anchor="t" anchorCtr="0" compatLnSpc="1">
            <a:prstTxWarp prst="textNoShape">
              <a:avLst/>
            </a:prstTxWarp>
          </a:bodyPr>
          <a:lstStyle>
            <a:lvl1pPr eaLnBrk="1" fontAlgn="base" hangingPunct="1">
              <a:defRPr sz="1100" b="0">
                <a:effectLst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0800" y="0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6" rIns="91411" bIns="45706" numCol="1" anchor="t" anchorCtr="0" compatLnSpc="1">
            <a:prstTxWarp prst="textNoShape">
              <a:avLst/>
            </a:prstTxWarp>
          </a:bodyPr>
          <a:lstStyle>
            <a:lvl1pPr algn="r" eaLnBrk="1" fontAlgn="base" hangingPunct="1">
              <a:defRPr sz="1100" b="0">
                <a:effectLst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27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6" rIns="91411" bIns="45706" numCol="1" anchor="b" anchorCtr="0" compatLnSpc="1">
            <a:prstTxWarp prst="textNoShape">
              <a:avLst/>
            </a:prstTxWarp>
          </a:bodyPr>
          <a:lstStyle>
            <a:lvl1pPr eaLnBrk="1" fontAlgn="base" hangingPunct="1">
              <a:defRPr sz="1100" b="0">
                <a:effectLst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0800" y="9444038"/>
            <a:ext cx="29527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6" rIns="91411" bIns="45706" numCol="1" anchor="b" anchorCtr="0" compatLnSpc="1">
            <a:prstTxWarp prst="textNoShape">
              <a:avLst/>
            </a:prstTxWarp>
          </a:bodyPr>
          <a:lstStyle>
            <a:lvl1pPr algn="r" eaLnBrk="1" fontAlgn="base" hangingPunct="1">
              <a:defRPr sz="1100" b="0">
                <a:effectLst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50023D56-5556-40FB-A47A-73F6C9D22F4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9916827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6" rIns="91411" bIns="45706" numCol="1" anchor="t" anchorCtr="0" compatLnSpc="1">
            <a:prstTxWarp prst="textNoShape">
              <a:avLst/>
            </a:prstTxWarp>
          </a:bodyPr>
          <a:lstStyle>
            <a:lvl1pPr eaLnBrk="1" fontAlgn="base" hangingPunct="1">
              <a:defRPr sz="1100" b="0">
                <a:effectLst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2388" y="0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6" rIns="91411" bIns="45706" numCol="1" anchor="t" anchorCtr="0" compatLnSpc="1">
            <a:prstTxWarp prst="textNoShape">
              <a:avLst/>
            </a:prstTxWarp>
          </a:bodyPr>
          <a:lstStyle>
            <a:lvl1pPr algn="r" eaLnBrk="1" fontAlgn="base" hangingPunct="1">
              <a:defRPr sz="1100" b="0">
                <a:effectLst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6125"/>
            <a:ext cx="4970462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9038" cy="447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6" rIns="91411" bIns="457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5625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6" rIns="91411" bIns="45706" numCol="1" anchor="b" anchorCtr="0" compatLnSpc="1">
            <a:prstTxWarp prst="textNoShape">
              <a:avLst/>
            </a:prstTxWarp>
          </a:bodyPr>
          <a:lstStyle>
            <a:lvl1pPr eaLnBrk="1" fontAlgn="base" hangingPunct="1">
              <a:defRPr sz="1100" b="0">
                <a:effectLst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2388" y="9445625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6" rIns="91411" bIns="45706" numCol="1" anchor="b" anchorCtr="0" compatLnSpc="1">
            <a:prstTxWarp prst="textNoShape">
              <a:avLst/>
            </a:prstTxWarp>
          </a:bodyPr>
          <a:lstStyle>
            <a:lvl1pPr algn="r" eaLnBrk="1" fontAlgn="base" hangingPunct="1">
              <a:defRPr sz="1100" b="0">
                <a:effectLst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E8B27FBF-7C86-44C0-BF68-14B98BAA95F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5928402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QQ图片20140423112539"/>
          <p:cNvPicPr>
            <a:picLocks noChangeAspect="1" noChangeArrowheads="1"/>
          </p:cNvPicPr>
          <p:nvPr/>
        </p:nvPicPr>
        <p:blipFill>
          <a:blip r:embed="rId2"/>
          <a:srcRect l="1697" t="2324" r="1868" b="829"/>
          <a:stretch>
            <a:fillRect/>
          </a:stretch>
        </p:blipFill>
        <p:spPr bwMode="auto">
          <a:xfrm>
            <a:off x="-50800" y="-17463"/>
            <a:ext cx="9197975" cy="690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642910" y="3143248"/>
            <a:ext cx="7560000" cy="1080000"/>
          </a:xfrm>
        </p:spPr>
        <p:txBody>
          <a:bodyPr/>
          <a:lstStyle>
            <a:lvl1pPr>
              <a:defRPr b="1">
                <a:solidFill>
                  <a:srgbClr val="CC9900"/>
                </a:solidFill>
                <a:latin typeface="黑体" pitchFamily="49" charset="-122"/>
                <a:ea typeface="黑体" pitchFamily="49" charset="-122"/>
              </a:defRPr>
            </a:lvl1pPr>
          </a:lstStyle>
          <a:p>
            <a:r>
              <a:rPr lang="zh-CN" altLang="en-US" dirty="0" smtClean="0"/>
              <a:t>单击此处输入实验名称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67022" y="5786454"/>
            <a:ext cx="3262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大学物理实验教学中心</a:t>
            </a:r>
            <a:endParaRPr lang="zh-CN" altLang="en-US" sz="2400" dirty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692670" y="5072074"/>
            <a:ext cx="2736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fld id="{E61C321C-DB2B-48C3-849D-17B756203CA7}" type="datetime3">
              <a:rPr lang="zh-CN" altLang="en-US" sz="2000" b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pPr eaLnBrk="1" hangingPunct="1">
                <a:spcBef>
                  <a:spcPct val="50000"/>
                </a:spcBef>
                <a:defRPr/>
              </a:pPr>
              <a:t>2015年3月15日星期日</a:t>
            </a:fld>
            <a:endParaRPr lang="en-US" altLang="zh-CN" sz="2000" b="1" dirty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楷体_GB2312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QQ图片20140423113311"/>
          <p:cNvPicPr>
            <a:picLocks noChangeAspect="1" noChangeArrowheads="1"/>
          </p:cNvPicPr>
          <p:nvPr/>
        </p:nvPicPr>
        <p:blipFill>
          <a:blip r:embed="rId2"/>
          <a:srcRect l="2504" t="1140" r="1160" b="926"/>
          <a:stretch>
            <a:fillRect/>
          </a:stretch>
        </p:blipFill>
        <p:spPr bwMode="auto">
          <a:xfrm>
            <a:off x="-32" y="0"/>
            <a:ext cx="9190038" cy="6834188"/>
          </a:xfrm>
          <a:prstGeom prst="rect">
            <a:avLst/>
          </a:prstGeom>
          <a:solidFill>
            <a:srgbClr val="FF6600">
              <a:alpha val="7500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-32" y="6508086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 smtClean="0">
                <a:solidFill>
                  <a:schemeClr val="accent3">
                    <a:lumMod val="50000"/>
                  </a:schemeClr>
                </a:solidFill>
                <a:latin typeface="华文行楷" pitchFamily="2" charset="-122"/>
                <a:ea typeface="华文行楷" pitchFamily="2" charset="-122"/>
              </a:rPr>
              <a:t>《</a:t>
            </a:r>
            <a:r>
              <a:rPr lang="zh-CN" altLang="en-US" sz="1800" b="1" dirty="0" smtClean="0">
                <a:solidFill>
                  <a:schemeClr val="accent3">
                    <a:lumMod val="50000"/>
                  </a:schemeClr>
                </a:solidFill>
                <a:latin typeface="华文行楷" pitchFamily="2" charset="-122"/>
                <a:ea typeface="华文行楷" pitchFamily="2" charset="-122"/>
              </a:rPr>
              <a:t>大学物理实验</a:t>
            </a:r>
            <a:r>
              <a:rPr lang="en-US" altLang="zh-CN" sz="1800" b="1" dirty="0" smtClean="0">
                <a:solidFill>
                  <a:schemeClr val="accent3">
                    <a:lumMod val="50000"/>
                  </a:schemeClr>
                </a:solidFill>
                <a:latin typeface="华文行楷" pitchFamily="2" charset="-122"/>
                <a:ea typeface="华文行楷" pitchFamily="2" charset="-122"/>
              </a:rPr>
              <a:t>》</a:t>
            </a:r>
            <a:endParaRPr lang="zh-CN" altLang="en-US" sz="1800" b="1" dirty="0">
              <a:solidFill>
                <a:schemeClr val="accent3">
                  <a:lumMod val="50000"/>
                </a:schemeClr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96443" y="6500446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913308-F349-4B6D-A68A-DD1791B4A57B}" type="slidenum">
              <a:rPr lang="zh-CN" altLang="en-US" sz="20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zh-CN" altLang="en-US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973570429"/>
      </p:ext>
    </p:extLst>
  </p:cSld>
  <p:clrMapOvr>
    <a:masterClrMapping/>
  </p:clrMapOvr>
  <p:transition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2015/3/15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</p:sldLayoutIdLst>
  <p:transition>
    <p:push dir="r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ctrTitle"/>
          </p:nvPr>
        </p:nvSpPr>
        <p:spPr>
          <a:xfrm>
            <a:off x="869652" y="3143248"/>
            <a:ext cx="7560000" cy="1080000"/>
          </a:xfrm>
        </p:spPr>
        <p:txBody>
          <a:bodyPr/>
          <a:lstStyle/>
          <a:p>
            <a:r>
              <a:rPr lang="zh-CN" altLang="en-US" dirty="0" smtClean="0"/>
              <a:t>用电流场模拟静电场</a:t>
            </a:r>
            <a:endParaRPr lang="zh-CN" altLang="en-US" dirty="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60000" y="1080000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</a:rPr>
              <a:t>课后作业：</a:t>
            </a:r>
            <a:endParaRPr lang="zh-CN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0000" y="198000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</a:rPr>
              <a:t>说明：</a:t>
            </a:r>
          </a:p>
        </p:txBody>
      </p:sp>
      <p:sp>
        <p:nvSpPr>
          <p:cNvPr id="14" name="矩形 13"/>
          <p:cNvSpPr/>
          <p:nvPr/>
        </p:nvSpPr>
        <p:spPr>
          <a:xfrm>
            <a:off x="1080000" y="1584000"/>
            <a:ext cx="7152920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zh-CN" altLang="en-US" sz="2000" b="1" dirty="0" smtClean="0">
                <a:solidFill>
                  <a:srgbClr val="0000FF"/>
                </a:solidFill>
                <a:latin typeface="+mn-ea"/>
                <a:ea typeface="+mn-ea"/>
              </a:rPr>
              <a:t>数据表格</a:t>
            </a:r>
            <a:r>
              <a:rPr lang="zh-CN" altLang="en-US" sz="2000" b="1" dirty="0" smtClean="0">
                <a:solidFill>
                  <a:srgbClr val="0000FF"/>
                </a:solidFill>
                <a:latin typeface="+mn-ea"/>
                <a:ea typeface="+mn-ea"/>
              </a:rPr>
              <a:t>：</a:t>
            </a:r>
            <a:r>
              <a:rPr lang="zh-CN" altLang="en-US" sz="2000" dirty="0" smtClean="0">
                <a:solidFill>
                  <a:srgbClr val="0000FF"/>
                </a:solidFill>
                <a:latin typeface="+mn-ea"/>
                <a:ea typeface="+mn-ea"/>
              </a:rPr>
              <a:t>画图；</a:t>
            </a:r>
            <a:r>
              <a:rPr lang="zh-CN" altLang="en-US" sz="2000" b="1" dirty="0" smtClean="0">
                <a:solidFill>
                  <a:srgbClr val="0000FF"/>
                </a:solidFill>
                <a:latin typeface="+mn-ea"/>
                <a:ea typeface="+mn-ea"/>
              </a:rPr>
              <a:t>三、思考题；四、数据处理过程；实验</a:t>
            </a:r>
            <a:r>
              <a:rPr lang="zh-CN" altLang="en-US" sz="2000" b="1" dirty="0" smtClean="0">
                <a:solidFill>
                  <a:srgbClr val="0000FF"/>
                </a:solidFill>
                <a:latin typeface="+mn-ea"/>
                <a:ea typeface="+mn-ea"/>
              </a:rPr>
              <a:t>总结</a:t>
            </a:r>
            <a:endParaRPr lang="zh-CN" altLang="en-US" sz="2000" b="1" dirty="0">
              <a:solidFill>
                <a:srgbClr val="0000FF"/>
              </a:solidFill>
              <a:latin typeface="+mn-ea"/>
              <a:ea typeface="+mn-e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2000" y="2340000"/>
            <a:ext cx="8460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0000"/>
              </a:lnSpc>
            </a:pPr>
            <a:r>
              <a:rPr lang="en-US" altLang="zh-CN" sz="1800" dirty="0" smtClean="0">
                <a:ea typeface="+mn-ea"/>
                <a:cs typeface="Times New Roman" pitchFamily="18" charset="0"/>
              </a:rPr>
              <a:t>1</a:t>
            </a:r>
            <a:r>
              <a:rPr lang="zh-CN" altLang="en-US" sz="1800" dirty="0" smtClean="0">
                <a:ea typeface="+mn-ea"/>
                <a:cs typeface="Times New Roman" pitchFamily="18" charset="0"/>
              </a:rPr>
              <a:t>、</a:t>
            </a:r>
            <a:r>
              <a:rPr kumimoji="0" lang="zh-CN" altLang="en-US" sz="18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</a:rPr>
              <a:t>用</a:t>
            </a:r>
            <a:r>
              <a:rPr kumimoji="0" lang="zh-CN" altLang="en-US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</a:rPr>
              <a:t>光滑的圆</a:t>
            </a:r>
            <a:r>
              <a:rPr kumimoji="0" lang="en-US" altLang="zh-CN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</a:rPr>
              <a:t>(</a:t>
            </a:r>
            <a:r>
              <a:rPr kumimoji="0" lang="zh-CN" altLang="en-US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</a:rPr>
              <a:t>圆规）</a:t>
            </a:r>
            <a:r>
              <a:rPr lang="zh-CN" altLang="en-US" sz="18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</a:rPr>
              <a:t>在</a:t>
            </a:r>
            <a:r>
              <a:rPr lang="zh-CN" altLang="en-US" sz="18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</a:rPr>
              <a:t>记录纸上</a:t>
            </a:r>
            <a:r>
              <a:rPr kumimoji="0" lang="zh-CN" altLang="en-US" sz="18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</a:rPr>
              <a:t>描出等位线，并根据</a:t>
            </a:r>
            <a:r>
              <a:rPr kumimoji="0" lang="zh-CN" altLang="en-US" sz="18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</a:rPr>
              <a:t>等位线与电场线垂直的</a:t>
            </a:r>
            <a:r>
              <a:rPr kumimoji="0" lang="zh-CN" altLang="en-US" sz="18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</a:rPr>
              <a:t>关系</a:t>
            </a:r>
            <a:r>
              <a:rPr kumimoji="0" lang="zh-CN" altLang="en-US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</a:rPr>
              <a:t>画出电场线</a:t>
            </a:r>
            <a:r>
              <a:rPr kumimoji="0" lang="zh-CN" altLang="en-US" sz="18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</a:rPr>
              <a:t>；注意把记录纸订在</a:t>
            </a:r>
            <a:r>
              <a:rPr lang="zh-CN" alt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</a:rPr>
              <a:t>报告纸的</a:t>
            </a:r>
            <a:r>
              <a:rPr lang="zh-CN" altLang="en-US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</a:rPr>
              <a:t>第</a:t>
            </a:r>
            <a:r>
              <a:rPr lang="en-US" altLang="zh-CN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</a:rPr>
              <a:t>3</a:t>
            </a:r>
            <a:r>
              <a:rPr lang="zh-CN" altLang="en-US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</a:rPr>
              <a:t>页</a:t>
            </a:r>
            <a:r>
              <a:rPr lang="zh-CN" alt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itchFamily="18" charset="0"/>
              </a:rPr>
              <a:t>。</a:t>
            </a:r>
            <a:endParaRPr lang="en-US" altLang="zh-CN" sz="1800" dirty="0" smtClean="0">
              <a:ea typeface="+mn-ea"/>
              <a:cs typeface="Times New Roman" pitchFamily="18" charset="0"/>
            </a:endParaRPr>
          </a:p>
          <a:p>
            <a:pPr lvl="0">
              <a:lnSpc>
                <a:spcPct val="110000"/>
              </a:lnSpc>
            </a:pPr>
            <a:r>
              <a:rPr lang="en-US" altLang="zh-CN" sz="1800" dirty="0" smtClean="0">
                <a:ea typeface="+mn-ea"/>
                <a:cs typeface="Times New Roman" pitchFamily="18" charset="0"/>
              </a:rPr>
              <a:t>2</a:t>
            </a:r>
            <a:r>
              <a:rPr lang="zh-CN" altLang="en-US" sz="1800" dirty="0" smtClean="0">
                <a:ea typeface="+mn-ea"/>
                <a:cs typeface="Times New Roman" pitchFamily="18" charset="0"/>
              </a:rPr>
              <a:t>、</a:t>
            </a:r>
            <a:r>
              <a:rPr lang="zh-CN" altLang="en-US" sz="1800" dirty="0" smtClean="0">
                <a:ea typeface="+mn-ea"/>
                <a:cs typeface="Times New Roman" pitchFamily="18" charset="0"/>
              </a:rPr>
              <a:t>数据处理的计算过程请写在报告纸的</a:t>
            </a:r>
            <a:r>
              <a:rPr lang="zh-CN" altLang="en-US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第</a:t>
            </a:r>
            <a:r>
              <a:rPr lang="en-US" altLang="zh-CN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3</a:t>
            </a:r>
            <a:r>
              <a:rPr lang="zh-CN" altLang="en-US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页</a:t>
            </a:r>
            <a:r>
              <a:rPr lang="zh-CN" altLang="en-US" sz="1800" dirty="0" smtClean="0">
                <a:ea typeface="+mn-ea"/>
                <a:cs typeface="Times New Roman" pitchFamily="18" charset="0"/>
              </a:rPr>
              <a:t>。</a:t>
            </a:r>
            <a:endParaRPr lang="en-US" altLang="zh-CN" sz="1800" dirty="0" smtClean="0">
              <a:ea typeface="+mn-ea"/>
              <a:cs typeface="Times New Roman" pitchFamily="18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1800" dirty="0" smtClean="0">
                <a:ea typeface="+mn-ea"/>
                <a:cs typeface="Times New Roman" pitchFamily="18" charset="0"/>
              </a:rPr>
              <a:t>      </a:t>
            </a:r>
            <a:r>
              <a:rPr lang="zh-CN" altLang="en-US" sz="1800" dirty="0" smtClean="0">
                <a:ea typeface="+mn-ea"/>
                <a:cs typeface="Times New Roman" pitchFamily="18" charset="0"/>
              </a:rPr>
              <a:t>注意：</a:t>
            </a:r>
            <a:r>
              <a:rPr lang="zh-CN" altLang="zh-CN" sz="1800" dirty="0" smtClean="0">
                <a:ea typeface="+mn-ea"/>
                <a:cs typeface="Times New Roman" pitchFamily="18" charset="0"/>
              </a:rPr>
              <a:t>计算</a:t>
            </a:r>
            <a:r>
              <a:rPr lang="zh-CN" altLang="zh-CN" sz="1800" dirty="0" smtClean="0">
                <a:ea typeface="+mn-ea"/>
                <a:cs typeface="Times New Roman" pitchFamily="18" charset="0"/>
              </a:rPr>
              <a:t>步骤应详细，</a:t>
            </a:r>
            <a:r>
              <a:rPr lang="zh-CN" altLang="zh-CN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每一步</a:t>
            </a:r>
            <a:r>
              <a:rPr lang="zh-CN" altLang="zh-CN" sz="1800" dirty="0" smtClean="0">
                <a:ea typeface="+mn-ea"/>
                <a:cs typeface="Times New Roman" pitchFamily="18" charset="0"/>
              </a:rPr>
              <a:t>都要有</a:t>
            </a:r>
            <a:r>
              <a:rPr lang="zh-CN" altLang="zh-CN" sz="1800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原始公式，数据代入过程和</a:t>
            </a:r>
            <a:r>
              <a:rPr lang="zh-CN" altLang="en-US" sz="1800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计算</a:t>
            </a:r>
            <a:r>
              <a:rPr lang="zh-CN" altLang="zh-CN" sz="1800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结果</a:t>
            </a:r>
            <a:r>
              <a:rPr lang="zh-CN" alt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，</a:t>
            </a:r>
            <a:r>
              <a:rPr lang="zh-CN" altLang="zh-CN" sz="1800" dirty="0" smtClean="0">
                <a:ea typeface="+mn-ea"/>
                <a:cs typeface="Times New Roman" pitchFamily="18" charset="0"/>
              </a:rPr>
              <a:t>计算结果应包含</a:t>
            </a:r>
            <a:r>
              <a:rPr lang="zh-CN" altLang="zh-CN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数值和单位</a:t>
            </a:r>
            <a:r>
              <a:rPr lang="zh-CN" alt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；保留三位有效数字。</a:t>
            </a:r>
            <a:endParaRPr lang="en-US" altLang="zh-CN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Times New Roman" pitchFamily="18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1800" dirty="0" smtClean="0">
                <a:ea typeface="+mn-ea"/>
                <a:cs typeface="Times New Roman" pitchFamily="18" charset="0"/>
              </a:rPr>
              <a:t>3</a:t>
            </a:r>
            <a:r>
              <a:rPr lang="zh-CN" altLang="en-US" sz="1800" dirty="0" smtClean="0">
                <a:ea typeface="+mn-ea"/>
                <a:cs typeface="Times New Roman" pitchFamily="18" charset="0"/>
              </a:rPr>
              <a:t>、</a:t>
            </a:r>
            <a:r>
              <a:rPr lang="zh-CN" altLang="en-US" sz="1800" dirty="0" smtClean="0">
                <a:ea typeface="+mn-ea"/>
                <a:cs typeface="Times New Roman" pitchFamily="18" charset="0"/>
              </a:rPr>
              <a:t>思考题均为</a:t>
            </a:r>
            <a:r>
              <a:rPr lang="zh-CN" altLang="en-US" sz="1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问答题</a:t>
            </a:r>
            <a:r>
              <a:rPr lang="zh-CN" altLang="en-US" sz="1800" dirty="0" smtClean="0">
                <a:ea typeface="+mn-ea"/>
                <a:cs typeface="Times New Roman" pitchFamily="18" charset="0"/>
              </a:rPr>
              <a:t>，</a:t>
            </a:r>
            <a:r>
              <a:rPr lang="zh-CN" altLang="en-US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将答案写在报告纸上第</a:t>
            </a:r>
            <a:r>
              <a:rPr lang="en-US" altLang="zh-CN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4</a:t>
            </a:r>
            <a:r>
              <a:rPr lang="zh-CN" altLang="en-US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页的“六、思考题解答”处</a:t>
            </a:r>
            <a:r>
              <a:rPr lang="zh-CN" altLang="en-US" sz="1800" dirty="0" smtClean="0">
                <a:ea typeface="+mn-ea"/>
                <a:cs typeface="Times New Roman" pitchFamily="18" charset="0"/>
              </a:rPr>
              <a:t>，</a:t>
            </a:r>
            <a:r>
              <a:rPr lang="zh-CN" altLang="en-US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必须抄</a:t>
            </a:r>
            <a:r>
              <a:rPr lang="zh-CN" altLang="en-US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题目</a:t>
            </a:r>
            <a:r>
              <a:rPr lang="zh-CN" altLang="en-US" sz="1800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（不够写时，可写在第</a:t>
            </a:r>
            <a:r>
              <a:rPr lang="en-US" altLang="zh-CN" sz="1800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3</a:t>
            </a:r>
            <a:r>
              <a:rPr lang="zh-CN" altLang="en-US" sz="1800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页）</a:t>
            </a:r>
            <a:r>
              <a:rPr lang="zh-CN" altLang="en-US" sz="1800" dirty="0" smtClean="0">
                <a:ea typeface="+mn-ea"/>
                <a:cs typeface="Times New Roman" pitchFamily="18" charset="0"/>
              </a:rPr>
              <a:t>。</a:t>
            </a:r>
            <a:endParaRPr lang="en-US" altLang="zh-CN" sz="1800" dirty="0" smtClean="0">
              <a:ea typeface="+mn-ea"/>
              <a:cs typeface="Times New Roman" pitchFamily="18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1800" dirty="0" smtClean="0">
                <a:ea typeface="+mn-ea"/>
                <a:cs typeface="Times New Roman" pitchFamily="18" charset="0"/>
              </a:rPr>
              <a:t>4</a:t>
            </a:r>
            <a:r>
              <a:rPr lang="zh-CN" altLang="en-US" sz="1800" dirty="0" smtClean="0">
                <a:ea typeface="+mn-ea"/>
                <a:cs typeface="Times New Roman" pitchFamily="18" charset="0"/>
              </a:rPr>
              <a:t>、</a:t>
            </a:r>
            <a:r>
              <a:rPr lang="zh-CN" altLang="en-US" sz="1800" dirty="0" smtClean="0">
                <a:ea typeface="+mn-ea"/>
                <a:cs typeface="Times New Roman" pitchFamily="18" charset="0"/>
              </a:rPr>
              <a:t>实验总结写在</a:t>
            </a:r>
            <a:r>
              <a:rPr lang="zh-CN" altLang="en-US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报告纸上第</a:t>
            </a:r>
            <a:r>
              <a:rPr lang="en-US" altLang="zh-CN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4</a:t>
            </a:r>
            <a:r>
              <a:rPr lang="zh-CN" altLang="en-US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页的“七、实验总结” 处</a:t>
            </a:r>
            <a:r>
              <a:rPr lang="zh-CN" altLang="en-US" sz="1800" dirty="0" smtClean="0">
                <a:ea typeface="+mn-ea"/>
                <a:cs typeface="Times New Roman" pitchFamily="18" charset="0"/>
              </a:rPr>
              <a:t>。</a:t>
            </a:r>
            <a:endParaRPr lang="en-US" altLang="zh-CN" sz="1800" dirty="0" smtClean="0">
              <a:ea typeface="+mn-ea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1800" b="1" dirty="0" smtClean="0">
                <a:ea typeface="+mn-ea"/>
                <a:cs typeface="Times New Roman" pitchFamily="18" charset="0"/>
              </a:rPr>
              <a:t>5</a:t>
            </a:r>
            <a:r>
              <a:rPr lang="zh-CN" altLang="en-US" sz="1800" b="1" dirty="0" smtClean="0">
                <a:ea typeface="+mn-ea"/>
                <a:cs typeface="Times New Roman" pitchFamily="18" charset="0"/>
              </a:rPr>
              <a:t>、书写时请</a:t>
            </a:r>
            <a:r>
              <a:rPr lang="zh-CN" altLang="en-US" sz="1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整齐、规范</a:t>
            </a:r>
            <a:r>
              <a:rPr lang="zh-CN" altLang="en-US" sz="1800" b="1" dirty="0" smtClean="0">
                <a:ea typeface="+mn-ea"/>
                <a:cs typeface="Times New Roman" pitchFamily="18" charset="0"/>
              </a:rPr>
              <a:t>，写在报告纸划好的</a:t>
            </a:r>
            <a:r>
              <a:rPr lang="zh-CN" altLang="en-US" sz="1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横线</a:t>
            </a:r>
            <a:r>
              <a:rPr lang="zh-CN" altLang="en-US" sz="1800" b="1" dirty="0" smtClean="0">
                <a:ea typeface="+mn-ea"/>
                <a:cs typeface="Times New Roman" pitchFamily="18" charset="0"/>
              </a:rPr>
              <a:t>上。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60000" y="504000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</a:rPr>
              <a:t>上交：</a:t>
            </a:r>
          </a:p>
        </p:txBody>
      </p:sp>
      <p:sp>
        <p:nvSpPr>
          <p:cNvPr id="17" name="矩形 16"/>
          <p:cNvSpPr/>
          <p:nvPr/>
        </p:nvSpPr>
        <p:spPr>
          <a:xfrm>
            <a:off x="540000" y="5472000"/>
            <a:ext cx="824684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         请班委将作业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收齐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（</a:t>
            </a:r>
            <a:r>
              <a:rPr lang="zh-CN" altLang="en-US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数据表格要附在其中一并上交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），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按照学号顺序排列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，在做完实验后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三天内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，交到四楼走廊标有“</a:t>
            </a:r>
            <a:r>
              <a:rPr lang="en-US" altLang="zh-CN" sz="20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401 </a:t>
            </a:r>
            <a:r>
              <a:rPr lang="zh-CN" altLang="en-US" sz="20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模拟静电场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”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的柜子</a:t>
            </a:r>
          </a:p>
        </p:txBody>
      </p:sp>
    </p:spTree>
  </p:cSld>
  <p:clrMapOvr>
    <a:masterClrMapping/>
  </p:clrMapOvr>
  <p:transition>
    <p:push dir="r"/>
  </p:transition>
</p:sld>
</file>

<file path=ppt/theme/theme1.xml><?xml version="1.0" encoding="utf-8"?>
<a:theme xmlns:a="http://schemas.openxmlformats.org/drawingml/2006/main" name="福建农林大学最新ppt模板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12035</TotalTime>
  <Words>245</Words>
  <Application>Microsoft Office PowerPoint</Application>
  <PresentationFormat>全屏显示(4:3)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福建农林大学最新ppt模板</vt:lpstr>
      <vt:lpstr>用电流场模拟静电场</vt:lpstr>
      <vt:lpstr>幻灯片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shuo</dc:creator>
  <cp:lastModifiedBy>dreamsummit</cp:lastModifiedBy>
  <cp:revision>649</cp:revision>
  <dcterms:created xsi:type="dcterms:W3CDTF">2004-11-09T01:36:37Z</dcterms:created>
  <dcterms:modified xsi:type="dcterms:W3CDTF">2015-03-15T06:43:14Z</dcterms:modified>
</cp:coreProperties>
</file>